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57" r:id="rId5"/>
    <p:sldId id="268" r:id="rId6"/>
    <p:sldId id="267" r:id="rId7"/>
    <p:sldId id="262" r:id="rId8"/>
    <p:sldId id="265" r:id="rId9"/>
    <p:sldId id="269" r:id="rId10"/>
    <p:sldId id="276" r:id="rId11"/>
    <p:sldId id="275" r:id="rId12"/>
    <p:sldId id="274" r:id="rId13"/>
    <p:sldId id="259" r:id="rId14"/>
    <p:sldId id="270" r:id="rId15"/>
    <p:sldId id="273" r:id="rId16"/>
    <p:sldId id="277" r:id="rId17"/>
    <p:sldId id="278" r:id="rId18"/>
    <p:sldId id="272" r:id="rId19"/>
    <p:sldId id="279" r:id="rId20"/>
    <p:sldId id="280" r:id="rId21"/>
  </p:sldIdLst>
  <p:sldSz cx="9144000" cy="5143500" type="screen16x9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AB33"/>
    <a:srgbClr val="543177"/>
    <a:srgbClr val="139789"/>
    <a:srgbClr val="0A5796"/>
    <a:srgbClr val="BB0E2A"/>
    <a:srgbClr val="30978D"/>
    <a:srgbClr val="19C3B1"/>
    <a:srgbClr val="E89E2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6" autoAdjust="0"/>
    <p:restoredTop sz="94606" autoAdjust="0"/>
  </p:normalViewPr>
  <p:slideViewPr>
    <p:cSldViewPr snapToGrid="0" snapToObjects="1">
      <p:cViewPr varScale="1">
        <p:scale>
          <a:sx n="152" d="100"/>
          <a:sy n="152" d="100"/>
        </p:scale>
        <p:origin x="480" y="13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9BFA2-17D7-A244-946B-7E0B6A3AF35B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A064C-1C5D-7744-80F3-4E2F8BA3E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1636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14B1AB-8C82-3945-A2C0-B3689E6976E7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DCCF2-172B-DF40-8C5F-7AD11F025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936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431999" y="435814"/>
            <a:ext cx="8280000" cy="648000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31999" y="1487847"/>
            <a:ext cx="8280000" cy="3136801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431999" y="4866568"/>
            <a:ext cx="1150843" cy="27871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517482D-6841-4E40-8F8D-9E2A1014C5E9}" type="datetimeFigureOut">
              <a:rPr lang="en-US" smtClean="0"/>
              <a:pPr/>
              <a:t>9/29/2021</a:t>
            </a:fld>
            <a:endParaRPr lang="en-US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2574" y="4866568"/>
            <a:ext cx="4242480" cy="276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75054" y="4866567"/>
            <a:ext cx="1043102" cy="2769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CDE181-12B5-6547-B5D8-A227514D73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" name="Picture 19" descr="Coloured_Line.png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5" y="1260759"/>
            <a:ext cx="8280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687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7482D-6841-4E40-8F8D-9E2A1014C5E9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DE181-12B5-6547-B5D8-A227514D7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920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56587"/>
            <a:ext cx="2057400" cy="3816292"/>
          </a:xfr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56587"/>
            <a:ext cx="6019800" cy="3816292"/>
          </a:xfr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7482D-6841-4E40-8F8D-9E2A1014C5E9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DE181-12B5-6547-B5D8-A227514D7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758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079" y="1183268"/>
            <a:ext cx="3755482" cy="345687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24" name="Title 23"/>
          <p:cNvSpPr>
            <a:spLocks noGrp="1"/>
          </p:cNvSpPr>
          <p:nvPr>
            <p:ph type="title"/>
          </p:nvPr>
        </p:nvSpPr>
        <p:spPr>
          <a:xfrm>
            <a:off x="358079" y="407952"/>
            <a:ext cx="3755482" cy="649989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10"/>
          </p:nvPr>
        </p:nvSpPr>
        <p:spPr>
          <a:xfrm>
            <a:off x="4578350" y="0"/>
            <a:ext cx="4565650" cy="5143500"/>
          </a:xfrm>
        </p:spPr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539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32001" y="540000"/>
            <a:ext cx="8279999" cy="64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idx="1"/>
          </p:nvPr>
        </p:nvSpPr>
        <p:spPr>
          <a:xfrm>
            <a:off x="432001" y="1368000"/>
            <a:ext cx="8279999" cy="33063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432000" y="36000"/>
            <a:ext cx="176953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u="none">
                <a:ln>
                  <a:noFill/>
                </a:ln>
                <a:solidFill>
                  <a:schemeClr val="bg1"/>
                </a:solidFill>
                <a:effectLst/>
                <a:latin typeface="Arial"/>
                <a:cs typeface="Arial"/>
              </a:defRPr>
            </a:lvl1pPr>
          </a:lstStyle>
          <a:p>
            <a:fld id="{E517482D-6841-4E40-8F8D-9E2A1014C5E9}" type="datetimeFigureOut">
              <a:rPr lang="en-US" smtClean="0"/>
              <a:pPr/>
              <a:t>9/29/2021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2000" y="4881234"/>
            <a:ext cx="5741838" cy="2622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u="none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01463" y="4881234"/>
            <a:ext cx="1094657" cy="2622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u="none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58CDE181-12B5-6547-B5D8-A227514D7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975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8" y="3305176"/>
            <a:ext cx="8280000" cy="1008000"/>
          </a:xfrm>
        </p:spPr>
        <p:txBody>
          <a:bodyPr anchor="t">
            <a:noAutofit/>
          </a:bodyPr>
          <a:lstStyle>
            <a:lvl1pPr algn="l">
              <a:defRPr sz="3200" b="1" cap="none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59462"/>
            <a:ext cx="8280000" cy="554541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7482D-6841-4E40-8F8D-9E2A1014C5E9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DE181-12B5-6547-B5D8-A227514D73F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Coloured_Lin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149495"/>
            <a:ext cx="8280000" cy="3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868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368001"/>
            <a:ext cx="4038600" cy="334672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3400" y="1368001"/>
            <a:ext cx="4038600" cy="334672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7482D-6841-4E40-8F8D-9E2A1014C5E9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DE181-12B5-6547-B5D8-A227514D73F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32000" y="540000"/>
            <a:ext cx="8280000" cy="6499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000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300015"/>
            <a:ext cx="3953727" cy="47982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000" y="1846146"/>
            <a:ext cx="3953727" cy="28413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6858" y="1300015"/>
            <a:ext cx="3935142" cy="47982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6858" y="1846146"/>
            <a:ext cx="3935142" cy="2841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7482D-6841-4E40-8F8D-9E2A1014C5E9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DE181-12B5-6547-B5D8-A227514D73F7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79377" y="1300015"/>
            <a:ext cx="6456" cy="3387531"/>
          </a:xfrm>
          <a:prstGeom prst="line">
            <a:avLst/>
          </a:prstGeom>
          <a:ln>
            <a:solidFill>
              <a:srgbClr val="0A579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432000" y="540000"/>
            <a:ext cx="8280000" cy="6499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887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7482D-6841-4E40-8F8D-9E2A1014C5E9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DE181-12B5-6547-B5D8-A227514D7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012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7482D-6841-4E40-8F8D-9E2A1014C5E9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DE181-12B5-6547-B5D8-A227514D7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581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650835"/>
            <a:ext cx="3008313" cy="656336"/>
          </a:xfrm>
        </p:spPr>
        <p:txBody>
          <a:bodyPr anchor="ctr" anchorCtr="0">
            <a:normAutofit/>
          </a:bodyPr>
          <a:lstStyle>
            <a:lvl1pPr algn="l">
              <a:defRPr sz="2000" b="1"/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250" y="650488"/>
            <a:ext cx="5111750" cy="394413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2000" y="1431073"/>
            <a:ext cx="3008313" cy="31635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7482D-6841-4E40-8F8D-9E2A1014C5E9}" type="datetimeFigureOut">
              <a:rPr lang="en-US" smtClean="0"/>
              <a:pPr/>
              <a:t>9/29/2021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DE181-12B5-6547-B5D8-A227514D7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668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459580"/>
            <a:ext cx="9144000" cy="436642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3113445"/>
            <a:ext cx="5400000" cy="425054"/>
          </a:xfrm>
          <a:solidFill>
            <a:schemeClr val="bg1"/>
          </a:solidFill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2000" y="3600450"/>
            <a:ext cx="5400000" cy="603647"/>
          </a:xfrm>
          <a:solidFill>
            <a:srgbClr val="FFFFFF"/>
          </a:solidFill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7482D-6841-4E40-8F8D-9E2A1014C5E9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DE181-12B5-6547-B5D8-A227514D7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757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000" y="540000"/>
            <a:ext cx="8280000" cy="6499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368000"/>
            <a:ext cx="8280000" cy="33063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32000" y="36000"/>
            <a:ext cx="176953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u="none">
                <a:ln>
                  <a:noFill/>
                </a:ln>
                <a:solidFill>
                  <a:schemeClr val="bg1"/>
                </a:solidFill>
                <a:effectLst/>
                <a:latin typeface="Arial"/>
                <a:cs typeface="Arial"/>
              </a:defRPr>
            </a:lvl1pPr>
          </a:lstStyle>
          <a:p>
            <a:fld id="{E517482D-6841-4E40-8F8D-9E2A1014C5E9}" type="datetimeFigureOut">
              <a:rPr lang="en-US" smtClean="0"/>
              <a:pPr/>
              <a:t>9/29/2021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2000" y="4881234"/>
            <a:ext cx="5741838" cy="2622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u="none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01463" y="4881234"/>
            <a:ext cx="1094657" cy="2622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u="none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58CDE181-12B5-6547-B5D8-A227514D7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889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A5796"/>
        </a:buClr>
        <a:buSzPct val="100000"/>
        <a:buFont typeface="Wingdings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A5796"/>
        </a:buClr>
        <a:buSzPct val="100000"/>
        <a:buFont typeface="Lucida Grande"/>
        <a:buChar char="-"/>
        <a:defRPr sz="18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A5796"/>
        </a:buClr>
        <a:buSzPct val="100000"/>
        <a:buFont typeface="Wingdings" charset="2"/>
        <a:buChar char="§"/>
        <a:defRPr sz="16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A5796"/>
        </a:buClr>
        <a:buSzPct val="100000"/>
        <a:buFont typeface="Lucida Grande"/>
        <a:buChar char="-"/>
        <a:defRPr sz="14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0A5796"/>
        </a:buClr>
        <a:buFont typeface="Wingdings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98" y="435814"/>
            <a:ext cx="8712001" cy="648000"/>
          </a:xfrm>
        </p:spPr>
        <p:txBody>
          <a:bodyPr>
            <a:normAutofit fontScale="90000"/>
          </a:bodyPr>
          <a:lstStyle/>
          <a:p>
            <a:r>
              <a:rPr lang="en-NZ" dirty="0"/>
              <a:t>Into </a:t>
            </a:r>
            <a:r>
              <a:rPr lang="en-NZ" dirty="0" smtClean="0"/>
              <a:t>2022: </a:t>
            </a:r>
            <a:r>
              <a:rPr lang="en-NZ" sz="2400" dirty="0" smtClean="0"/>
              <a:t>A </a:t>
            </a:r>
            <a:r>
              <a:rPr lang="en-NZ" sz="2400" dirty="0"/>
              <a:t>vertical sector regional view on </a:t>
            </a:r>
            <a:r>
              <a:rPr lang="en-NZ" sz="2400" dirty="0" smtClean="0"/>
              <a:t>procurement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1999" y="1487847"/>
            <a:ext cx="8280000" cy="3371829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Stephen Greenhough </a:t>
            </a:r>
          </a:p>
          <a:p>
            <a:endParaRPr lang="en-US" dirty="0" smtClean="0"/>
          </a:p>
          <a:p>
            <a:r>
              <a:rPr lang="en-US" sz="1600" dirty="0" smtClean="0"/>
              <a:t>Director Property &amp; Infrastructure</a:t>
            </a:r>
          </a:p>
          <a:p>
            <a:r>
              <a:rPr lang="en-US" sz="1600" dirty="0" smtClean="0"/>
              <a:t>Waikato District Health Board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1638" y="1703640"/>
            <a:ext cx="4410361" cy="294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0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8E086-63E4-44B9-8084-47732751F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we need regionally  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2103B-01E5-4B61-92AE-3781D61EF2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 smtClean="0"/>
              <a:t>Certainty </a:t>
            </a:r>
            <a:endParaRPr lang="en-US" sz="2200" dirty="0"/>
          </a:p>
          <a:p>
            <a:pPr marL="0" indent="0">
              <a:buNone/>
            </a:pPr>
            <a:endParaRPr lang="en-US" sz="1000" dirty="0" smtClean="0"/>
          </a:p>
          <a:p>
            <a:pPr lvl="1"/>
            <a:r>
              <a:rPr lang="en-US" sz="2000" dirty="0" smtClean="0"/>
              <a:t>Certainty on pipeline </a:t>
            </a:r>
          </a:p>
          <a:p>
            <a:pPr lvl="2"/>
            <a:r>
              <a:rPr lang="en-US" sz="1800" dirty="0" smtClean="0"/>
              <a:t>Making investment approval processes </a:t>
            </a:r>
            <a:r>
              <a:rPr lang="en-US" sz="1800" dirty="0" smtClean="0"/>
              <a:t>more fluid  </a:t>
            </a:r>
            <a:endParaRPr lang="en-US" sz="1800" dirty="0" smtClean="0"/>
          </a:p>
          <a:p>
            <a:pPr lvl="2"/>
            <a:r>
              <a:rPr lang="en-US" sz="1800" dirty="0" smtClean="0"/>
              <a:t>Putting more weight into the national pipeline </a:t>
            </a:r>
          </a:p>
          <a:p>
            <a:pPr lvl="1"/>
            <a:endParaRPr lang="en-US" sz="1000" dirty="0" smtClean="0"/>
          </a:p>
          <a:p>
            <a:pPr lvl="1"/>
            <a:r>
              <a:rPr lang="en-US" sz="2000" dirty="0" smtClean="0"/>
              <a:t>Certainty of costs </a:t>
            </a:r>
          </a:p>
          <a:p>
            <a:pPr lvl="2"/>
            <a:r>
              <a:rPr lang="en-US" sz="1800" dirty="0" smtClean="0"/>
              <a:t>Shoring up supply issues within national control e.g. timber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  <a:p>
            <a:endParaRPr lang="en-NZ" sz="2200" dirty="0"/>
          </a:p>
        </p:txBody>
      </p:sp>
    </p:spTree>
    <p:extLst>
      <p:ext uri="{BB962C8B-B14F-4D97-AF65-F5344CB8AC3E}">
        <p14:creationId xmlns:p14="http://schemas.microsoft.com/office/powerpoint/2010/main" val="117949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98" y="435814"/>
            <a:ext cx="8712001" cy="648000"/>
          </a:xfrm>
        </p:spPr>
        <p:txBody>
          <a:bodyPr>
            <a:normAutofit/>
          </a:bodyPr>
          <a:lstStyle/>
          <a:p>
            <a:r>
              <a:rPr lang="en-NZ" dirty="0" smtClean="0"/>
              <a:t>Regional context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1638" y="1703640"/>
            <a:ext cx="4410361" cy="294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0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Escalation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NZ" sz="2200" dirty="0" smtClean="0">
                <a:solidFill>
                  <a:schemeClr val="tx1"/>
                </a:solidFill>
              </a:rPr>
              <a:t>5% cost escalation p.a.</a:t>
            </a:r>
          </a:p>
          <a:p>
            <a:r>
              <a:rPr lang="en-NZ" sz="2200" dirty="0" smtClean="0">
                <a:solidFill>
                  <a:schemeClr val="tx1"/>
                </a:solidFill>
              </a:rPr>
              <a:t>By 2023 reduces to 3% - 4%</a:t>
            </a:r>
          </a:p>
          <a:p>
            <a:r>
              <a:rPr lang="en-NZ" sz="2200" dirty="0" smtClean="0">
                <a:solidFill>
                  <a:schemeClr val="tx1"/>
                </a:solidFill>
              </a:rPr>
              <a:t>Escalation outstripping CPI by 30% </a:t>
            </a:r>
          </a:p>
          <a:p>
            <a:pPr marL="0" indent="0">
              <a:buNone/>
            </a:pPr>
            <a:r>
              <a:rPr lang="en-NZ" sz="2200" dirty="0" err="1" smtClean="0">
                <a:solidFill>
                  <a:schemeClr val="bg1"/>
                </a:solidFill>
              </a:rPr>
              <a:t>oiii</a:t>
            </a:r>
            <a:r>
              <a:rPr lang="en-NZ" sz="2200" dirty="0" err="1">
                <a:solidFill>
                  <a:schemeClr val="tx1"/>
                </a:solidFill>
              </a:rPr>
              <a:t>o</a:t>
            </a:r>
            <a:r>
              <a:rPr lang="en-NZ" sz="2200" dirty="0" err="1" smtClean="0">
                <a:solidFill>
                  <a:schemeClr val="tx1"/>
                </a:solidFill>
              </a:rPr>
              <a:t>ver</a:t>
            </a:r>
            <a:r>
              <a:rPr lang="en-NZ" sz="2200" dirty="0" smtClean="0">
                <a:solidFill>
                  <a:schemeClr val="tx1"/>
                </a:solidFill>
              </a:rPr>
              <a:t> 10 years</a:t>
            </a:r>
          </a:p>
          <a:p>
            <a:pPr marL="0" indent="0">
              <a:buNone/>
            </a:pPr>
            <a:endParaRPr lang="en-NZ" sz="2200" dirty="0" smtClean="0">
              <a:solidFill>
                <a:schemeClr val="tx1"/>
              </a:solidFill>
            </a:endParaRPr>
          </a:p>
          <a:p>
            <a:endParaRPr lang="en-NZ" sz="11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6019" y="540000"/>
            <a:ext cx="3045981" cy="42685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91543" y="436660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NZ" sz="1200" i="1" dirty="0" smtClean="0"/>
              <a:t>Source: www.rlb.com</a:t>
            </a:r>
            <a:endParaRPr lang="en-NZ" sz="1200" i="1" dirty="0"/>
          </a:p>
        </p:txBody>
      </p:sp>
    </p:spTree>
    <p:extLst>
      <p:ext uri="{BB962C8B-B14F-4D97-AF65-F5344CB8AC3E}">
        <p14:creationId xmlns:p14="http://schemas.microsoft.com/office/powerpoint/2010/main" val="312694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Causes  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NZ" sz="2200" dirty="0" smtClean="0">
                <a:solidFill>
                  <a:schemeClr val="tx1"/>
                </a:solidFill>
              </a:rPr>
              <a:t>Scarcity of resource - labour</a:t>
            </a:r>
          </a:p>
          <a:p>
            <a:r>
              <a:rPr lang="en-NZ" sz="2200" dirty="0" smtClean="0">
                <a:solidFill>
                  <a:schemeClr val="tx1"/>
                </a:solidFill>
              </a:rPr>
              <a:t>Wellbeing </a:t>
            </a:r>
          </a:p>
          <a:p>
            <a:r>
              <a:rPr lang="en-NZ" sz="2200" dirty="0" smtClean="0">
                <a:solidFill>
                  <a:schemeClr val="tx1"/>
                </a:solidFill>
              </a:rPr>
              <a:t>Auckland supply chain issues </a:t>
            </a:r>
          </a:p>
          <a:p>
            <a:r>
              <a:rPr lang="en-NZ" sz="2200" dirty="0" smtClean="0">
                <a:solidFill>
                  <a:schemeClr val="tx1"/>
                </a:solidFill>
              </a:rPr>
              <a:t>Materials supply generally</a:t>
            </a:r>
          </a:p>
          <a:p>
            <a:endParaRPr lang="en-NZ" sz="11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05200" y="436660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NZ" sz="1200" i="1" dirty="0" smtClean="0"/>
              <a:t>Source: www.aecom.com</a:t>
            </a:r>
            <a:endParaRPr lang="en-NZ" sz="12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7542" y="0"/>
            <a:ext cx="3766457" cy="519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68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3418" y="446028"/>
            <a:ext cx="4170582" cy="4349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How can we intervene  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NZ" sz="2200" dirty="0" smtClean="0">
                <a:solidFill>
                  <a:schemeClr val="tx1"/>
                </a:solidFill>
              </a:rPr>
              <a:t>Develop local resources</a:t>
            </a:r>
          </a:p>
          <a:p>
            <a:r>
              <a:rPr lang="en-NZ" sz="2200" dirty="0" smtClean="0">
                <a:solidFill>
                  <a:schemeClr val="tx1"/>
                </a:solidFill>
              </a:rPr>
              <a:t>Wellbeing into how we buy</a:t>
            </a:r>
          </a:p>
          <a:p>
            <a:r>
              <a:rPr lang="en-NZ" sz="2200" dirty="0" smtClean="0">
                <a:solidFill>
                  <a:schemeClr val="tx1"/>
                </a:solidFill>
              </a:rPr>
              <a:t>Local supply chain networks </a:t>
            </a:r>
          </a:p>
          <a:p>
            <a:r>
              <a:rPr lang="en-NZ" sz="2200" dirty="0" smtClean="0">
                <a:solidFill>
                  <a:schemeClr val="tx1"/>
                </a:solidFill>
              </a:rPr>
              <a:t>Selection of materiality </a:t>
            </a:r>
          </a:p>
          <a:p>
            <a:endParaRPr lang="en-NZ" sz="11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73418" y="436660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NZ" sz="1200" i="1" dirty="0" smtClean="0"/>
              <a:t>Source: EBOSS Construction Supply Chain Report 2021</a:t>
            </a:r>
            <a:endParaRPr lang="en-NZ" sz="1200" i="1" dirty="0"/>
          </a:p>
        </p:txBody>
      </p:sp>
    </p:spTree>
    <p:extLst>
      <p:ext uri="{BB962C8B-B14F-4D97-AF65-F5344CB8AC3E}">
        <p14:creationId xmlns:p14="http://schemas.microsoft.com/office/powerpoint/2010/main" val="353764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98" y="435814"/>
            <a:ext cx="8712001" cy="648000"/>
          </a:xfrm>
        </p:spPr>
        <p:txBody>
          <a:bodyPr>
            <a:normAutofit/>
          </a:bodyPr>
          <a:lstStyle/>
          <a:p>
            <a:r>
              <a:rPr lang="en-NZ" dirty="0" smtClean="0"/>
              <a:t>Conclusion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1638" y="1703640"/>
            <a:ext cx="4410361" cy="294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61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Conclusion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NZ" sz="2200" dirty="0" smtClean="0">
                <a:solidFill>
                  <a:schemeClr val="tx1"/>
                </a:solidFill>
              </a:rPr>
              <a:t>Environment of certainty </a:t>
            </a:r>
          </a:p>
          <a:p>
            <a:r>
              <a:rPr lang="en-NZ" sz="2200" dirty="0" smtClean="0">
                <a:solidFill>
                  <a:schemeClr val="tx1"/>
                </a:solidFill>
              </a:rPr>
              <a:t>Develop local resources</a:t>
            </a:r>
          </a:p>
          <a:p>
            <a:r>
              <a:rPr lang="en-NZ" sz="2200" dirty="0" smtClean="0">
                <a:solidFill>
                  <a:schemeClr val="tx1"/>
                </a:solidFill>
              </a:rPr>
              <a:t>Wellbeing into how we buy</a:t>
            </a:r>
          </a:p>
          <a:p>
            <a:r>
              <a:rPr lang="en-NZ" sz="2200" dirty="0" smtClean="0">
                <a:solidFill>
                  <a:schemeClr val="tx1"/>
                </a:solidFill>
              </a:rPr>
              <a:t>Local supply chain networks</a:t>
            </a:r>
          </a:p>
          <a:p>
            <a:pPr marL="0" indent="0">
              <a:buNone/>
            </a:pPr>
            <a:r>
              <a:rPr lang="en-NZ" sz="2200" dirty="0" err="1" smtClean="0">
                <a:solidFill>
                  <a:schemeClr val="bg1"/>
                </a:solidFill>
              </a:rPr>
              <a:t>Oii</a:t>
            </a:r>
            <a:r>
              <a:rPr lang="en-NZ" sz="2200" dirty="0" err="1" smtClean="0">
                <a:solidFill>
                  <a:schemeClr val="tx1"/>
                </a:solidFill>
              </a:rPr>
              <a:t>”localism</a:t>
            </a:r>
            <a:r>
              <a:rPr lang="en-NZ" sz="2200" dirty="0" smtClean="0">
                <a:solidFill>
                  <a:schemeClr val="tx1"/>
                </a:solidFill>
              </a:rPr>
              <a:t>” </a:t>
            </a:r>
          </a:p>
          <a:p>
            <a:r>
              <a:rPr lang="en-NZ" sz="2200" dirty="0" smtClean="0">
                <a:solidFill>
                  <a:schemeClr val="tx1"/>
                </a:solidFill>
              </a:rPr>
              <a:t>Selection of materiality </a:t>
            </a:r>
          </a:p>
          <a:p>
            <a:endParaRPr lang="en-NZ" sz="1100" dirty="0">
              <a:solidFill>
                <a:schemeClr val="tx1"/>
              </a:solidFill>
            </a:endParaRPr>
          </a:p>
        </p:txBody>
      </p:sp>
      <p:pic>
        <p:nvPicPr>
          <p:cNvPr id="1026" name="Picture 2" descr="What is Top Down Approach and Bottom Up Approach to Investing? - Shabbir  Bhiman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257" y="1725304"/>
            <a:ext cx="5183552" cy="259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34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98" y="435814"/>
            <a:ext cx="8712001" cy="648000"/>
          </a:xfrm>
        </p:spPr>
        <p:txBody>
          <a:bodyPr>
            <a:normAutofit/>
          </a:bodyPr>
          <a:lstStyle/>
          <a:p>
            <a:r>
              <a:rPr lang="en-NZ" dirty="0" smtClean="0"/>
              <a:t>Questions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1638" y="1703640"/>
            <a:ext cx="4410361" cy="294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40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57731" y="1312880"/>
            <a:ext cx="2244744" cy="33051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dirty="0" smtClean="0"/>
              <a:t>The French Polisher</a:t>
            </a:r>
            <a:endParaRPr lang="en-NZ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28" y="1508143"/>
            <a:ext cx="3238500" cy="2914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1528" y="1188000"/>
            <a:ext cx="2666203" cy="355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20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2BE4139-97D6-4C70-BB9D-B6083BE14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910" y="553527"/>
            <a:ext cx="8279999" cy="107925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NZ is a small</a:t>
            </a:r>
            <a:br>
              <a:rPr lang="en-US" sz="3000" dirty="0" smtClean="0"/>
            </a:br>
            <a:r>
              <a:rPr lang="en-US" sz="3000" dirty="0" smtClean="0"/>
              <a:t>market </a:t>
            </a:r>
            <a:endParaRPr lang="en-NZ" sz="3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970" y="553527"/>
            <a:ext cx="6036155" cy="40890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5466" y="450510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NZ" sz="1200" i="1" dirty="0" smtClean="0"/>
              <a:t>Source: EBOSS Construction Supply Chain Report 2021</a:t>
            </a:r>
            <a:endParaRPr lang="en-NZ" sz="1200" i="1" dirty="0"/>
          </a:p>
        </p:txBody>
      </p:sp>
    </p:spTree>
    <p:extLst>
      <p:ext uri="{BB962C8B-B14F-4D97-AF65-F5344CB8AC3E}">
        <p14:creationId xmlns:p14="http://schemas.microsoft.com/office/powerpoint/2010/main" val="51435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E4139-97D6-4C70-BB9D-B6083BE14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1" y="540000"/>
            <a:ext cx="8279999" cy="1079250"/>
          </a:xfrm>
        </p:spPr>
        <p:txBody>
          <a:bodyPr>
            <a:normAutofit/>
          </a:bodyPr>
          <a:lstStyle/>
          <a:p>
            <a:r>
              <a:rPr lang="en-US" dirty="0" smtClean="0"/>
              <a:t>Career</a:t>
            </a:r>
            <a:br>
              <a:rPr lang="en-US" dirty="0" smtClean="0"/>
            </a:br>
            <a:r>
              <a:rPr lang="en-US" dirty="0" smtClean="0"/>
              <a:t>Evolution</a:t>
            </a:r>
            <a:endParaRPr lang="en-NZ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136" y="540000"/>
            <a:ext cx="5472864" cy="410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94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Agenda 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NZ" sz="2200" dirty="0" smtClean="0">
                <a:solidFill>
                  <a:schemeClr val="tx1"/>
                </a:solidFill>
              </a:rPr>
              <a:t>System level </a:t>
            </a:r>
          </a:p>
          <a:p>
            <a:pPr lvl="1"/>
            <a:r>
              <a:rPr lang="en-NZ" sz="2000" dirty="0" smtClean="0">
                <a:solidFill>
                  <a:schemeClr val="tx1"/>
                </a:solidFill>
              </a:rPr>
              <a:t>What </a:t>
            </a:r>
            <a:r>
              <a:rPr lang="en-NZ" sz="2000" dirty="0">
                <a:solidFill>
                  <a:schemeClr val="tx1"/>
                </a:solidFill>
              </a:rPr>
              <a:t>we need regionally   </a:t>
            </a:r>
          </a:p>
          <a:p>
            <a:endParaRPr lang="en-NZ" sz="800" dirty="0">
              <a:solidFill>
                <a:schemeClr val="tx1"/>
              </a:solidFill>
            </a:endParaRPr>
          </a:p>
          <a:p>
            <a:r>
              <a:rPr lang="en-NZ" sz="2200" dirty="0" smtClean="0">
                <a:solidFill>
                  <a:schemeClr val="tx1"/>
                </a:solidFill>
              </a:rPr>
              <a:t>Regional context </a:t>
            </a:r>
            <a:endParaRPr lang="en-NZ" sz="2200" dirty="0">
              <a:solidFill>
                <a:schemeClr val="tx1"/>
              </a:solidFill>
            </a:endParaRPr>
          </a:p>
          <a:p>
            <a:pPr lvl="1"/>
            <a:r>
              <a:rPr lang="en-NZ" sz="2000" dirty="0" smtClean="0">
                <a:solidFill>
                  <a:schemeClr val="tx1"/>
                </a:solidFill>
              </a:rPr>
              <a:t>How can we intervene    </a:t>
            </a:r>
            <a:endParaRPr lang="en-NZ" sz="2000" dirty="0">
              <a:solidFill>
                <a:schemeClr val="tx1"/>
              </a:solidFill>
            </a:endParaRPr>
          </a:p>
          <a:p>
            <a:endParaRPr lang="en-NZ" sz="1100" dirty="0" smtClean="0">
              <a:solidFill>
                <a:schemeClr val="tx1"/>
              </a:solidFill>
            </a:endParaRPr>
          </a:p>
          <a:p>
            <a:r>
              <a:rPr lang="en-NZ" sz="2200" dirty="0" smtClean="0">
                <a:solidFill>
                  <a:schemeClr val="tx1"/>
                </a:solidFill>
              </a:rPr>
              <a:t>Conclusion </a:t>
            </a:r>
          </a:p>
          <a:p>
            <a:endParaRPr lang="en-NZ" sz="1100" dirty="0" smtClean="0">
              <a:solidFill>
                <a:schemeClr val="tx1"/>
              </a:solidFill>
            </a:endParaRPr>
          </a:p>
          <a:p>
            <a:r>
              <a:rPr lang="en-NZ" sz="2200" dirty="0" smtClean="0">
                <a:solidFill>
                  <a:schemeClr val="tx1"/>
                </a:solidFill>
              </a:rPr>
              <a:t>Questions </a:t>
            </a:r>
            <a:endParaRPr lang="en-NZ" sz="2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NZ" sz="22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1484" y="443015"/>
            <a:ext cx="3580516" cy="435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9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98" y="435814"/>
            <a:ext cx="8712001" cy="648000"/>
          </a:xfrm>
        </p:spPr>
        <p:txBody>
          <a:bodyPr>
            <a:normAutofit/>
          </a:bodyPr>
          <a:lstStyle/>
          <a:p>
            <a:r>
              <a:rPr lang="en-NZ" dirty="0" smtClean="0"/>
              <a:t>System level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1638" y="1703640"/>
            <a:ext cx="4410361" cy="294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7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1ECB8A-1A2D-49B5-AEFE-7E7B38AE1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618" y="624877"/>
            <a:ext cx="6345382" cy="419942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2BE4139-97D6-4C70-BB9D-B6083BE14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910" y="553527"/>
            <a:ext cx="8279999" cy="107925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Construction</a:t>
            </a:r>
            <a:br>
              <a:rPr lang="en-US" sz="3000" dirty="0" smtClean="0"/>
            </a:br>
            <a:r>
              <a:rPr lang="en-US" sz="3000" dirty="0" smtClean="0"/>
              <a:t>Growth </a:t>
            </a:r>
            <a:endParaRPr lang="en-NZ" sz="3000" dirty="0"/>
          </a:p>
        </p:txBody>
      </p:sp>
    </p:spTree>
    <p:extLst>
      <p:ext uri="{BB962C8B-B14F-4D97-AF65-F5344CB8AC3E}">
        <p14:creationId xmlns:p14="http://schemas.microsoft.com/office/powerpoint/2010/main" val="424866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98" y="435814"/>
            <a:ext cx="8712001" cy="648000"/>
          </a:xfrm>
        </p:spPr>
        <p:txBody>
          <a:bodyPr>
            <a:normAutofit/>
          </a:bodyPr>
          <a:lstStyle/>
          <a:p>
            <a:r>
              <a:rPr lang="en-NZ" dirty="0" smtClean="0"/>
              <a:t>What next 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1319"/>
            <a:ext cx="9635596" cy="53248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3029" y="4082143"/>
            <a:ext cx="5203371" cy="12409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2168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Sector Accord Successes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NZ" sz="2200" dirty="0" smtClean="0">
                <a:solidFill>
                  <a:schemeClr val="tx1"/>
                </a:solidFill>
              </a:rPr>
              <a:t>COVID-19 Contract guidance</a:t>
            </a:r>
          </a:p>
          <a:p>
            <a:r>
              <a:rPr lang="en-NZ" sz="2200" dirty="0" smtClean="0">
                <a:solidFill>
                  <a:schemeClr val="tx1"/>
                </a:solidFill>
              </a:rPr>
              <a:t>Beacon Project awards</a:t>
            </a:r>
          </a:p>
          <a:p>
            <a:r>
              <a:rPr lang="en-NZ" sz="2200" dirty="0" smtClean="0">
                <a:solidFill>
                  <a:schemeClr val="tx1"/>
                </a:solidFill>
              </a:rPr>
              <a:t>Carbon reduction guidelines</a:t>
            </a:r>
          </a:p>
          <a:p>
            <a:r>
              <a:rPr lang="en-NZ" sz="2200" dirty="0" smtClean="0">
                <a:solidFill>
                  <a:schemeClr val="tx1"/>
                </a:solidFill>
              </a:rPr>
              <a:t>Championing of Mates </a:t>
            </a:r>
          </a:p>
          <a:p>
            <a:r>
              <a:rPr lang="en-NZ" sz="2200" dirty="0">
                <a:solidFill>
                  <a:schemeClr val="tx1"/>
                </a:solidFill>
              </a:rPr>
              <a:t>COVID-19 Risk Management </a:t>
            </a:r>
            <a:r>
              <a:rPr lang="en-NZ" sz="2200" dirty="0" smtClean="0">
                <a:solidFill>
                  <a:schemeClr val="tx1"/>
                </a:solidFill>
              </a:rPr>
              <a:t>Guide</a:t>
            </a:r>
          </a:p>
          <a:p>
            <a:r>
              <a:rPr lang="en-NZ" sz="2200" dirty="0">
                <a:solidFill>
                  <a:schemeClr val="tx1"/>
                </a:solidFill>
              </a:rPr>
              <a:t>Coming: Broader </a:t>
            </a:r>
            <a:r>
              <a:rPr lang="en-NZ" sz="2200" dirty="0" smtClean="0">
                <a:solidFill>
                  <a:schemeClr val="tx1"/>
                </a:solidFill>
              </a:rPr>
              <a:t>outcomes toolkit</a:t>
            </a:r>
            <a:endParaRPr lang="en-NZ" sz="2200" dirty="0">
              <a:solidFill>
                <a:schemeClr val="tx1"/>
              </a:solidFill>
            </a:endParaRPr>
          </a:p>
          <a:p>
            <a:endParaRPr lang="en-NZ" sz="2200" dirty="0">
              <a:solidFill>
                <a:schemeClr val="tx1"/>
              </a:solidFill>
            </a:endParaRPr>
          </a:p>
          <a:p>
            <a:endParaRPr lang="en-NZ" sz="11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8743" y="540000"/>
            <a:ext cx="2923257" cy="42012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91543" y="436660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NZ" sz="1200" i="1" dirty="0" smtClean="0"/>
              <a:t>Source: www.constructionaccord.nz</a:t>
            </a:r>
            <a:endParaRPr lang="en-NZ" sz="1200" i="1" dirty="0"/>
          </a:p>
        </p:txBody>
      </p:sp>
    </p:spTree>
    <p:extLst>
      <p:ext uri="{BB962C8B-B14F-4D97-AF65-F5344CB8AC3E}">
        <p14:creationId xmlns:p14="http://schemas.microsoft.com/office/powerpoint/2010/main" val="348094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ggregation_Status xmlns="e21cbe00-2104-4159-b9b9-bd54555d1bf2">Normal</Aggregation_Status>
    <PRA_Date_2 xmlns="e21cbe00-2104-4159-b9b9-bd54555d1bf2" xsi:nil="true"/>
    <PRA_Date_Trigger xmlns="e21cbe00-2104-4159-b9b9-bd54555d1bf2" xsi:nil="true"/>
    <PRA_Type xmlns="e21cbe00-2104-4159-b9b9-bd54555d1bf2">Doc</PRA_Type>
    <Related_People xmlns="e21cbe00-2104-4159-b9b9-bd54555d1bf2">
      <UserInfo>
        <DisplayName/>
        <AccountId xsi:nil="true"/>
        <AccountType/>
      </UserInfo>
    </Related_People>
    <Read_Only_Status xmlns="e21cbe00-2104-4159-b9b9-bd54555d1bf2">Open</Read_Only_Status>
    <To xmlns="e21cbe00-2104-4159-b9b9-bd54555d1bf2" xsi:nil="true"/>
    <Target_Audience xmlns="e21cbe00-2104-4159-b9b9-bd54555d1bf2">Internal</Target_Audience>
    <Function xmlns="e21cbe00-2104-4159-b9b9-bd54555d1bf2">Intranet</Function>
    <Volume xmlns="e21cbe00-2104-4159-b9b9-bd54555d1bf2">NA</Volume>
    <PRA_Date_3 xmlns="e21cbe00-2104-4159-b9b9-bd54555d1bf2" xsi:nil="true"/>
    <Project xmlns="e21cbe00-2104-4159-b9b9-bd54555d1bf2">NA</Project>
    <jea9b30cee954e27a2e15bc55d9e4648 xmlns="284e2f60-01ac-471c-90af-13ac6c85b363">
      <Terms xmlns="http://schemas.microsoft.com/office/infopath/2007/PartnerControls"/>
    </jea9b30cee954e27a2e15bc55d9e4648>
    <Authoritative_Version xmlns="e21cbe00-2104-4159-b9b9-bd54555d1bf2">false</Authoritative_Version>
    <CategoryValue xmlns="e21cbe00-2104-4159-b9b9-bd54555d1bf2">NA</CategoryValue>
    <Facilitator xmlns="4e55b384-8440-45f4-90e8-274d14ce9ab4">
      <UserInfo>
        <DisplayName>Gabby Budin-Daniel</DisplayName>
        <AccountId>189</AccountId>
        <AccountType/>
      </UserInfo>
    </Facilitator>
    <IconOverlay xmlns="http://schemas.microsoft.com/sharepoint/v4" xsi:nil="true"/>
    <DocumentType xmlns="e21cbe00-2104-4159-b9b9-bd54555d1bf2">PRESENTATION</DocumentType>
    <PRA_Date_Disposal xmlns="e21cbe00-2104-4159-b9b9-bd54555d1bf2" xsi:nil="true"/>
    <FunctionGroup xmlns="e21cbe00-2104-4159-b9b9-bd54555d1bf2">NA</FunctionGroup>
    <Activity xmlns="e21cbe00-2104-4159-b9b9-bd54555d1bf2">Documents</Activity>
    <PRA_Text_3 xmlns="e21cbe00-2104-4159-b9b9-bd54555d1bf2" xsi:nil="true"/>
    <Narrative xmlns="e21cbe00-2104-4159-b9b9-bd54555d1bf2" xsi:nil="true"/>
    <Know-How_Type xmlns="e21cbe00-2104-4159-b9b9-bd54555d1bf2">NA</Know-How_Type>
    <CategoryName xmlns="e21cbe00-2104-4159-b9b9-bd54555d1bf2">NA</CategoryName>
    <Key_x0020_Words xmlns="e21cbe00-2104-4159-b9b9-bd54555d1bf2"/>
    <Case xmlns="e21cbe00-2104-4159-b9b9-bd54555d1bf2">NA</Case>
    <PRA_Text_2 xmlns="e21cbe00-2104-4159-b9b9-bd54555d1bf2" xsi:nil="true"/>
    <PRA_Text_5 xmlns="e21cbe00-2104-4159-b9b9-bd54555d1bf2" xsi:nil="true"/>
    <PRA_Date_1 xmlns="e21cbe00-2104-4159-b9b9-bd54555d1bf2" xsi:nil="true"/>
    <Original_Document xmlns="e21cbe00-2104-4159-b9b9-bd54555d1bf2" xsi:nil="true"/>
    <TaxCatchAll xmlns="7f8513a1-a22e-4896-addd-e06d1b669010"/>
    <RelatedPage xmlns="4e55b384-8440-45f4-90e8-274d14ce9ab4">
      <Value>430</Value>
    </RelatedPage>
    <ILFrom xmlns="e21cbe00-2104-4159-b9b9-bd54555d1bf2" xsi:nil="true"/>
    <Subactivity xmlns="e21cbe00-2104-4159-b9b9-bd54555d1bf2">Documents</Subactivity>
    <PRA_Text_1 xmlns="e21cbe00-2104-4159-b9b9-bd54555d1bf2" xsi:nil="true"/>
    <PRA_Text_4 xmlns="e21cbe00-2104-4159-b9b9-bd54555d1bf2" xsi:nil="true"/>
    <Record_Type xmlns="e21cbe00-2104-4159-b9b9-bd54555d1bf2">Normal</Record_Type>
    <Related_x0020_Pages xmlns="4e55b384-8440-45f4-90e8-274d14ce9ab4" xsi:nil="true"/>
    <RecordID xmlns="e21cbe00-2104-4159-b9b9-bd54555d1bf2">140181</RecordID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eDocument" ma:contentTypeID="0x010100AAAAAAAAAAAAAAAAAAAAAAAAAAAAAA020045CEE07A7D66E54F94A224F809D2057D" ma:contentTypeVersion="26" ma:contentTypeDescription="Standard Electronic Document" ma:contentTypeScope="" ma:versionID="5f33ede2a0ce983fd734ddd5ee32a6df">
  <xsd:schema xmlns:xsd="http://www.w3.org/2001/XMLSchema" xmlns:xs="http://www.w3.org/2001/XMLSchema" xmlns:p="http://schemas.microsoft.com/office/2006/metadata/properties" xmlns:ns2="e21cbe00-2104-4159-b9b9-bd54555d1bf2" xmlns:ns3="4e55b384-8440-45f4-90e8-274d14ce9ab4" xmlns:ns4="284e2f60-01ac-471c-90af-13ac6c85b363" xmlns:ns5="7f8513a1-a22e-4896-addd-e06d1b669010" xmlns:ns6="http://schemas.microsoft.com/sharepoint/v4" targetNamespace="http://schemas.microsoft.com/office/2006/metadata/properties" ma:root="true" ma:fieldsID="85a8ba15cd1fc4d62aae846b86b45f01" ns2:_="" ns3:_="" ns4:_="" ns5:_="" ns6:_="">
    <xsd:import namespace="e21cbe00-2104-4159-b9b9-bd54555d1bf2"/>
    <xsd:import namespace="4e55b384-8440-45f4-90e8-274d14ce9ab4"/>
    <xsd:import namespace="284e2f60-01ac-471c-90af-13ac6c85b363"/>
    <xsd:import namespace="7f8513a1-a22e-4896-addd-e06d1b669010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DocumentType"/>
                <xsd:element ref="ns2:PRA_Type" minOccurs="0"/>
                <xsd:element ref="ns2:Aggregation_Status" minOccurs="0"/>
                <xsd:element ref="ns2:RecordID" minOccurs="0"/>
                <xsd:element ref="ns2:Record_Type" minOccurs="0"/>
                <xsd:element ref="ns2:Read_Only_Status" minOccurs="0"/>
                <xsd:element ref="ns2:Authoritative_Version" minOccurs="0"/>
                <xsd:element ref="ns2:PRA_Text_1" minOccurs="0"/>
                <xsd:element ref="ns2:PRA_Text_2" minOccurs="0"/>
                <xsd:element ref="ns2:PRA_Text_3" minOccurs="0"/>
                <xsd:element ref="ns2:PRA_Text_4" minOccurs="0"/>
                <xsd:element ref="ns2:PRA_Text_5" minOccurs="0"/>
                <xsd:element ref="ns2:PRA_Date_1" minOccurs="0"/>
                <xsd:element ref="ns2:PRA_Date_2" minOccurs="0"/>
                <xsd:element ref="ns2:PRA_Date_3" minOccurs="0"/>
                <xsd:element ref="ns2:PRA_Date_Trigger" minOccurs="0"/>
                <xsd:element ref="ns2:PRA_Date_Disposal" minOccurs="0"/>
                <xsd:element ref="ns3:RelatedPage" minOccurs="0"/>
                <xsd:element ref="ns2:Narrative" minOccurs="0"/>
                <xsd:element ref="ns2:Know-How_Type" minOccurs="0"/>
                <xsd:element ref="ns2:Key_x0020_Words" minOccurs="0"/>
                <xsd:element ref="ns2:Subactivity" minOccurs="0"/>
                <xsd:element ref="ns2:Original_Document" minOccurs="0"/>
                <xsd:element ref="ns2:Target_Audience" minOccurs="0"/>
                <xsd:element ref="ns2:FunctionGroup" minOccurs="0"/>
                <xsd:element ref="ns2:Function" minOccurs="0"/>
                <xsd:element ref="ns2:Activity" minOccurs="0"/>
                <xsd:element ref="ns2:Project" minOccurs="0"/>
                <xsd:element ref="ns2:Case" minOccurs="0"/>
                <xsd:element ref="ns2:CategoryName" minOccurs="0"/>
                <xsd:element ref="ns2:CategoryValue" minOccurs="0"/>
                <xsd:element ref="ns2:Volume" minOccurs="0"/>
                <xsd:element ref="ns2:Related_People" minOccurs="0"/>
                <xsd:element ref="ns3:Related_x0020_Pages" minOccurs="0"/>
                <xsd:element ref="ns4:jea9b30cee954e27a2e15bc55d9e4648" minOccurs="0"/>
                <xsd:element ref="ns5:TaxCatchAll" minOccurs="0"/>
                <xsd:element ref="ns2:To" minOccurs="0"/>
                <xsd:element ref="ns2:ILFrom" minOccurs="0"/>
                <xsd:element ref="ns3:Facilitator" minOccurs="0"/>
                <xsd:element ref="ns6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1cbe00-2104-4159-b9b9-bd54555d1bf2" elementFormDefault="qualified">
    <xsd:import namespace="http://schemas.microsoft.com/office/2006/documentManagement/types"/>
    <xsd:import namespace="http://schemas.microsoft.com/office/infopath/2007/PartnerControls"/>
    <xsd:element name="DocumentType" ma:index="2" ma:displayName="Document Type" ma:format="Dropdown" ma:internalName="DocumentType">
      <xsd:simpleType>
        <xsd:restriction base="dms:Choice">
          <xsd:enumeration value="CERTIFICATE"/>
          <xsd:enumeration value="CONTRACT, Variation, Agreement, SOW"/>
          <xsd:enumeration value="CORRESPONDENCE, Email, Letter, Memo"/>
          <xsd:enumeration value="FINANCIAL, Invoice, Quote, Budget"/>
          <xsd:enumeration value="FORM, Template"/>
          <xsd:enumeration value="KNOWLEDGE ARTICLE"/>
          <xsd:enumeration value="MANUAL, Training, Equipment, System"/>
          <xsd:enumeration value="MEETING, Minutes, Agenda"/>
          <xsd:enumeration value="MODEL, Calculation, Data, File note"/>
          <xsd:enumeration value="MULTIMEDIA, Photo, Image, Video, Drawing"/>
          <xsd:enumeration value="PLAN, Project, Strategic"/>
          <xsd:enumeration value="POLICY, Protocol, Guideline, Procedure"/>
          <xsd:enumeration value="PRESENTATION"/>
          <xsd:enumeration value="PUBLICATION, Brochure, Speech, Media release"/>
          <xsd:enumeration value="REFERENCE"/>
          <xsd:enumeration value="REPORT, Board, Financial"/>
          <xsd:enumeration value="STANDARD OPERATING PROCEDURE"/>
        </xsd:restriction>
      </xsd:simpleType>
    </xsd:element>
    <xsd:element name="PRA_Type" ma:index="3" nillable="true" ma:displayName="PRA Type" ma:default="Doc" ma:hidden="true" ma:internalName="PRAType">
      <xsd:simpleType>
        <xsd:restriction base="dms:Text"/>
      </xsd:simpleType>
    </xsd:element>
    <xsd:element name="Aggregation_Status" ma:index="4" nillable="true" ma:displayName="Aggregation Status" ma:default="Normal" ma:hidden="true" ma:internalName="AggregationStatus">
      <xsd:simpleType>
        <xsd:restriction base="dms:Choice">
          <xsd:enumeration value="Delete Soon"/>
          <xsd:enumeration value="Transfer Soon"/>
          <xsd:enumeration value="Appraise Soon"/>
          <xsd:enumeration value="Delete"/>
          <xsd:enumeration value="Transfer"/>
          <xsd:enumeration value="Appraise"/>
          <xsd:enumeration value="Hold"/>
          <xsd:enumeration value="Normal"/>
        </xsd:restriction>
      </xsd:simpleType>
    </xsd:element>
    <xsd:element name="RecordID" ma:index="5" nillable="true" ma:displayName="RecordID" ma:hidden="true" ma:internalName="RecordID" ma:readOnly="true">
      <xsd:simpleType>
        <xsd:restriction base="dms:Text"/>
      </xsd:simpleType>
    </xsd:element>
    <xsd:element name="Record_Type" ma:index="6" nillable="true" ma:displayName="Business Value" ma:default="Normal" ma:hidden="true" ma:internalName="RecordType">
      <xsd:simpleType>
        <xsd:union memberTypes="dms:Text">
          <xsd:simpleType>
            <xsd:restriction base="dms:Choice">
              <xsd:enumeration value="Housekeeping"/>
              <xsd:enumeration value="Long Term Value"/>
              <xsd:enumeration value="Superseded"/>
              <xsd:enumeration value="Normal"/>
              <xsd:enumeration value="Cancelled"/>
              <xsd:enumeration value="Deleted"/>
            </xsd:restriction>
          </xsd:simpleType>
        </xsd:union>
      </xsd:simpleType>
    </xsd:element>
    <xsd:element name="Read_Only_Status" ma:index="7" nillable="true" ma:displayName="Read Only Status" ma:default="Open" ma:hidden="true" ma:internalName="ReadOnlyStatus">
      <xsd:simpleType>
        <xsd:restriction base="dms:Choice">
          <xsd:enumeration value="Open"/>
          <xsd:enumeration value="Document"/>
          <xsd:enumeration value="Document and Metadata"/>
        </xsd:restriction>
      </xsd:simpleType>
    </xsd:element>
    <xsd:element name="Authoritative_Version" ma:index="8" nillable="true" ma:displayName="Authoritative Version" ma:default="0" ma:hidden="true" ma:internalName="AuthoritativeVersion">
      <xsd:simpleType>
        <xsd:restriction base="dms:Boolean"/>
      </xsd:simpleType>
    </xsd:element>
    <xsd:element name="PRA_Text_1" ma:index="9" nillable="true" ma:displayName="PRA Text 1" ma:hidden="true" ma:internalName="PraText1">
      <xsd:simpleType>
        <xsd:restriction base="dms:Text"/>
      </xsd:simpleType>
    </xsd:element>
    <xsd:element name="PRA_Text_2" ma:index="10" nillable="true" ma:displayName="PRA Text 2" ma:hidden="true" ma:internalName="PraText2">
      <xsd:simpleType>
        <xsd:restriction base="dms:Text"/>
      </xsd:simpleType>
    </xsd:element>
    <xsd:element name="PRA_Text_3" ma:index="11" nillable="true" ma:displayName="PRA Text 3" ma:hidden="true" ma:internalName="PraText3">
      <xsd:simpleType>
        <xsd:restriction base="dms:Text"/>
      </xsd:simpleType>
    </xsd:element>
    <xsd:element name="PRA_Text_4" ma:index="12" nillable="true" ma:displayName="PRA Text 4" ma:hidden="true" ma:internalName="PraText4">
      <xsd:simpleType>
        <xsd:restriction base="dms:Text"/>
      </xsd:simpleType>
    </xsd:element>
    <xsd:element name="PRA_Text_5" ma:index="13" nillable="true" ma:displayName="PRA Text 5" ma:hidden="true" ma:internalName="PraText5">
      <xsd:simpleType>
        <xsd:restriction base="dms:Text"/>
      </xsd:simpleType>
    </xsd:element>
    <xsd:element name="PRA_Date_1" ma:index="14" nillable="true" ma:displayName="PRA Date 1" ma:format="DateTime" ma:hidden="true" ma:internalName="PraDate1">
      <xsd:simpleType>
        <xsd:restriction base="dms:DateTime"/>
      </xsd:simpleType>
    </xsd:element>
    <xsd:element name="PRA_Date_2" ma:index="15" nillable="true" ma:displayName="PRA Date 2" ma:format="DateTime" ma:hidden="true" ma:internalName="PraDate2">
      <xsd:simpleType>
        <xsd:restriction base="dms:DateTime"/>
      </xsd:simpleType>
    </xsd:element>
    <xsd:element name="PRA_Date_3" ma:index="16" nillable="true" ma:displayName="PRA Date 3" ma:format="DateTime" ma:hidden="true" ma:internalName="PraDate3">
      <xsd:simpleType>
        <xsd:restriction base="dms:DateTime"/>
      </xsd:simpleType>
    </xsd:element>
    <xsd:element name="PRA_Date_Trigger" ma:index="17" nillable="true" ma:displayName="PRA Date Trigger" ma:format="DateTime" ma:hidden="true" ma:internalName="PraDateTrigger">
      <xsd:simpleType>
        <xsd:restriction base="dms:DateTime"/>
      </xsd:simpleType>
    </xsd:element>
    <xsd:element name="PRA_Date_Disposal" ma:index="18" nillable="true" ma:displayName="PRA Date Disposal" ma:format="DateTime" ma:hidden="true" ma:internalName="PraDateDisposal">
      <xsd:simpleType>
        <xsd:restriction base="dms:DateTime"/>
      </xsd:simpleType>
    </xsd:element>
    <xsd:element name="Narrative" ma:index="20" nillable="true" ma:displayName="Narrative" ma:internalName="Narrative">
      <xsd:simpleType>
        <xsd:restriction base="dms:Note">
          <xsd:maxLength value="255"/>
        </xsd:restriction>
      </xsd:simpleType>
    </xsd:element>
    <xsd:element name="Know-How_Type" ma:index="21" nillable="true" ma:displayName="Know-How Type" ma:default="NA" ma:format="Dropdown" ma:hidden="true" ma:internalName="KnowHowType" ma:readOnly="false">
      <xsd:simpleType>
        <xsd:union memberTypes="dms:Text">
          <xsd:simpleType>
            <xsd:restriction base="dms:Choice">
              <xsd:enumeration value="NA"/>
              <xsd:enumeration value="FAQ"/>
              <xsd:enumeration value="Tall Poppy"/>
              <xsd:enumeration value="Topic"/>
              <xsd:enumeration value="Who"/>
            </xsd:restriction>
          </xsd:simpleType>
        </xsd:union>
      </xsd:simpleType>
    </xsd:element>
    <xsd:element name="Key_x0020_Words" ma:index="22" nillable="true" ma:displayName="Key Words" ma:hidden="true" ma:internalName="Key_x0020_Words" ma:readOnly="false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Not yet defined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Subactivity" ma:index="23" nillable="true" ma:displayName="Subactivity" ma:default="Documents" ma:format="RadioButtons" ma:hidden="true" ma:internalName="Subactivity" ma:readOnly="false">
      <xsd:simpleType>
        <xsd:union memberTypes="dms:Text">
          <xsd:simpleType>
            <xsd:restriction base="dms:Choice">
              <xsd:enumeration value="Documents"/>
            </xsd:restriction>
          </xsd:simpleType>
        </xsd:union>
      </xsd:simpleType>
    </xsd:element>
    <xsd:element name="Original_Document" ma:index="24" nillable="true" ma:displayName="Original Document" ma:hidden="true" ma:internalName="OriginalDocument">
      <xsd:simpleType>
        <xsd:restriction base="dms:Text"/>
      </xsd:simpleType>
    </xsd:element>
    <xsd:element name="Target_Audience" ma:index="26" nillable="true" ma:displayName="Target Audience" ma:default="Internal" ma:format="RadioButtons" ma:hidden="true" ma:internalName="TargetAudience" ma:readOnly="false">
      <xsd:simpleType>
        <xsd:union memberTypes="dms:Text">
          <xsd:simpleType>
            <xsd:restriction base="dms:Choice">
              <xsd:enumeration value="Internal"/>
              <xsd:enumeration value="External"/>
            </xsd:restriction>
          </xsd:simpleType>
        </xsd:union>
      </xsd:simpleType>
    </xsd:element>
    <xsd:element name="FunctionGroup" ma:index="29" nillable="true" ma:displayName="Function Group" ma:default="NA" ma:format="RadioButtons" ma:hidden="true" ma:internalName="FunctionGroup" ma:readOnly="false">
      <xsd:simpleType>
        <xsd:union memberTypes="dms:Text">
          <xsd:simpleType>
            <xsd:restriction base="dms:Choice">
              <xsd:enumeration value="NA"/>
            </xsd:restriction>
          </xsd:simpleType>
        </xsd:union>
      </xsd:simpleType>
    </xsd:element>
    <xsd:element name="Function" ma:index="30" nillable="true" ma:displayName="Function" ma:default="Intranet" ma:format="RadioButtons" ma:hidden="true" ma:internalName="Function" ma:readOnly="false">
      <xsd:simpleType>
        <xsd:union memberTypes="dms:Text">
          <xsd:simpleType>
            <xsd:restriction base="dms:Choice">
              <xsd:enumeration value="Intranet"/>
            </xsd:restriction>
          </xsd:simpleType>
        </xsd:union>
      </xsd:simpleType>
    </xsd:element>
    <xsd:element name="Activity" ma:index="31" nillable="true" ma:displayName="Activity" ma:default="Documents" ma:format="RadioButtons" ma:hidden="true" ma:internalName="Activity" ma:readOnly="false">
      <xsd:simpleType>
        <xsd:union memberTypes="dms:Text">
          <xsd:simpleType>
            <xsd:restriction base="dms:Choice">
              <xsd:enumeration value="Documents"/>
            </xsd:restriction>
          </xsd:simpleType>
        </xsd:union>
      </xsd:simpleType>
    </xsd:element>
    <xsd:element name="Project" ma:index="33" nillable="true" ma:displayName="Project" ma:default="NA" ma:format="RadioButtons" ma:hidden="true" ma:internalName="Project" ma:readOnly="false">
      <xsd:simpleType>
        <xsd:union memberTypes="dms:Text">
          <xsd:simpleType>
            <xsd:restriction base="dms:Choice">
              <xsd:enumeration value="NA"/>
            </xsd:restriction>
          </xsd:simpleType>
        </xsd:union>
      </xsd:simpleType>
    </xsd:element>
    <xsd:element name="Case" ma:index="34" nillable="true" ma:displayName="Case" ma:default="NA" ma:format="RadioButtons" ma:hidden="true" ma:internalName="Case" ma:readOnly="false">
      <xsd:simpleType>
        <xsd:union memberTypes="dms:Text">
          <xsd:simpleType>
            <xsd:restriction base="dms:Choice">
              <xsd:enumeration value="NA"/>
            </xsd:restriction>
          </xsd:simpleType>
        </xsd:union>
      </xsd:simpleType>
    </xsd:element>
    <xsd:element name="CategoryName" ma:index="37" nillable="true" ma:displayName="Category Name" ma:default="NA" ma:format="RadioButtons" ma:hidden="true" ma:internalName="CategoryName" ma:readOnly="false">
      <xsd:simpleType>
        <xsd:union memberTypes="dms:Text">
          <xsd:simpleType>
            <xsd:restriction base="dms:Choice">
              <xsd:enumeration value="NA"/>
            </xsd:restriction>
          </xsd:simpleType>
        </xsd:union>
      </xsd:simpleType>
    </xsd:element>
    <xsd:element name="CategoryValue" ma:index="38" nillable="true" ma:displayName="Category Value" ma:default="NA" ma:format="RadioButtons" ma:hidden="true" ma:internalName="CategoryValue" ma:readOnly="false">
      <xsd:simpleType>
        <xsd:union memberTypes="dms:Text">
          <xsd:simpleType>
            <xsd:restriction base="dms:Choice">
              <xsd:enumeration value="NA"/>
            </xsd:restriction>
          </xsd:simpleType>
        </xsd:union>
      </xsd:simpleType>
    </xsd:element>
    <xsd:element name="Volume" ma:index="39" nillable="true" ma:displayName="Volume" ma:default="NA" ma:format="RadioButtons" ma:hidden="true" ma:internalName="Volume" ma:readOnly="false">
      <xsd:simpleType>
        <xsd:union memberTypes="dms:Text">
          <xsd:simpleType>
            <xsd:restriction base="dms:Choice">
              <xsd:enumeration value="NA"/>
            </xsd:restriction>
          </xsd:simpleType>
        </xsd:union>
      </xsd:simpleType>
    </xsd:element>
    <xsd:element name="Related_People" ma:index="40" nillable="true" ma:displayName="Related People" ma:hidden="true" ma:list="UserInfo" ma:internalName="RelatedPeople" ma:readOnly="fals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To" ma:index="45" nillable="true" ma:displayName="To" ma:hidden="true" ma:internalName="To" ma:readOnly="false">
      <xsd:simpleType>
        <xsd:restriction base="dms:Text"/>
      </xsd:simpleType>
    </xsd:element>
    <xsd:element name="ILFrom" ma:index="46" nillable="true" ma:displayName="From" ma:hidden="true" ma:internalName="ILFrom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55b384-8440-45f4-90e8-274d14ce9ab4" elementFormDefault="qualified">
    <xsd:import namespace="http://schemas.microsoft.com/office/2006/documentManagement/types"/>
    <xsd:import namespace="http://schemas.microsoft.com/office/infopath/2007/PartnerControls"/>
    <xsd:element name="RelatedPage" ma:index="19" nillable="true" ma:displayName="Related Page" ma:list="{0a9b8992-2236-4581-b0aa-d94d29e54e3a}" ma:internalName="RelatedPage" ma:showField="Title" ma:web="284e2f60-01ac-471c-90af-13ac6c85b3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Related_x0020_Pages" ma:index="41" nillable="true" ma:displayName="Group" ma:hidden="true" ma:internalName="Related_x0020_Pages" ma:readOnly="false">
      <xsd:simpleType>
        <xsd:restriction base="dms:Text">
          <xsd:maxLength value="255"/>
        </xsd:restriction>
      </xsd:simpleType>
    </xsd:element>
    <xsd:element name="Facilitator" ma:index="47" nillable="true" ma:displayName="Owner" ma:list="UserInfo" ma:SharePointGroup="0" ma:internalName="Facilitato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4e2f60-01ac-471c-90af-13ac6c85b363" elementFormDefault="qualified">
    <xsd:import namespace="http://schemas.microsoft.com/office/2006/documentManagement/types"/>
    <xsd:import namespace="http://schemas.microsoft.com/office/infopath/2007/PartnerControls"/>
    <xsd:element name="jea9b30cee954e27a2e15bc55d9e4648" ma:index="42" nillable="true" ma:taxonomy="true" ma:internalName="jea9b30cee954e27a2e15bc55d9e4648" ma:taxonomyFieldName="Taxonomy" ma:displayName="Classification" ma:default="" ma:fieldId="{3ea9b30c-ee95-4e27-a2e1-5bc55d9e4648}" ma:sspId="b27a0f61-ce69-4e66-96f9-3f2cd93f3049" ma:termSetId="13450c57-7b9f-4685-a7d7-772748a210b2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8513a1-a22e-4896-addd-e06d1b669010" elementFormDefault="qualified">
    <xsd:import namespace="http://schemas.microsoft.com/office/2006/documentManagement/types"/>
    <xsd:import namespace="http://schemas.microsoft.com/office/infopath/2007/PartnerControls"/>
    <xsd:element name="TaxCatchAll" ma:index="43" nillable="true" ma:displayName="Taxonomy Catch All Column" ma:hidden="true" ma:list="{0848aa3b-8364-4e8d-b4a2-59c550169280}" ma:internalName="TaxCatchAll" ma:showField="CatchAllData" ma:web="284e2f60-01ac-471c-90af-13ac6c85b3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48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7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DD8C1E8-1B7E-4B3F-8DD6-FFDFB145858E}">
  <ds:schemaRefs>
    <ds:schemaRef ds:uri="e21cbe00-2104-4159-b9b9-bd54555d1bf2"/>
    <ds:schemaRef ds:uri="http://purl.org/dc/elements/1.1/"/>
    <ds:schemaRef ds:uri="http://schemas.microsoft.com/office/2006/metadata/properties"/>
    <ds:schemaRef ds:uri="4e55b384-8440-45f4-90e8-274d14ce9ab4"/>
    <ds:schemaRef ds:uri="7f8513a1-a22e-4896-addd-e06d1b669010"/>
    <ds:schemaRef ds:uri="http://schemas.microsoft.com/sharepoint/v4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284e2f60-01ac-471c-90af-13ac6c85b363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58F5FD8-93C4-4556-A455-8D212856A7F1}">
  <ds:schemaRefs>
    <ds:schemaRef ds:uri="284e2f60-01ac-471c-90af-13ac6c85b363"/>
    <ds:schemaRef ds:uri="4e55b384-8440-45f4-90e8-274d14ce9ab4"/>
    <ds:schemaRef ds:uri="7f8513a1-a22e-4896-addd-e06d1b669010"/>
    <ds:schemaRef ds:uri="e21cbe00-2104-4159-b9b9-bd54555d1bf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4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B3246DE-DB1B-4548-9234-DDDA76DD1B0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9944</TotalTime>
  <Words>221</Words>
  <Application>Microsoft Office PowerPoint</Application>
  <PresentationFormat>On-screen Show (16:9)</PresentationFormat>
  <Paragraphs>69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Lucida Grande</vt:lpstr>
      <vt:lpstr>Wingdings</vt:lpstr>
      <vt:lpstr>Office Theme</vt:lpstr>
      <vt:lpstr>Into 2022: A vertical sector regional view on procurement</vt:lpstr>
      <vt:lpstr>The French Polisher</vt:lpstr>
      <vt:lpstr>NZ is a small market </vt:lpstr>
      <vt:lpstr>Career Evolution</vt:lpstr>
      <vt:lpstr>Agenda </vt:lpstr>
      <vt:lpstr>System level </vt:lpstr>
      <vt:lpstr>Construction Growth </vt:lpstr>
      <vt:lpstr>What next </vt:lpstr>
      <vt:lpstr>Sector Accord Successes</vt:lpstr>
      <vt:lpstr>What we need regionally  </vt:lpstr>
      <vt:lpstr>Regional context </vt:lpstr>
      <vt:lpstr>Escalation</vt:lpstr>
      <vt:lpstr>Causes  </vt:lpstr>
      <vt:lpstr>How can we intervene  </vt:lpstr>
      <vt:lpstr>Conclusion</vt:lpstr>
      <vt:lpstr>Conclusion</vt:lpstr>
      <vt:lpstr>Questions</vt:lpstr>
    </vt:vector>
  </TitlesOfParts>
  <Company>Waikato District Health Board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Template</dc:title>
  <dc:creator>Gabriela Budin Daniel</dc:creator>
  <cp:lastModifiedBy>Stephen Greenhough</cp:lastModifiedBy>
  <cp:revision>149</cp:revision>
  <cp:lastPrinted>2021-09-28T18:28:08Z</cp:lastPrinted>
  <dcterms:created xsi:type="dcterms:W3CDTF">2018-07-25T03:35:30Z</dcterms:created>
  <dcterms:modified xsi:type="dcterms:W3CDTF">2021-09-28T19:52:38Z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0x010100AAAAAAAAAAAAAAAAAAAAAAAAAAAAAA020045CEE07A7D66E54F94A224F809D2057D</vt:lpwstr>
  </property>
  <property fmtid="{D5CDD505-2E9C-101B-9397-08002B2CF9AE}" pid="3" name="_ModerationStatus">
    <vt:lpwstr>0</vt:lpwstr>
  </property>
  <property fmtid="{D5CDD505-2E9C-101B-9397-08002B2CF9AE}" pid="4" name="Taxonomy">
    <vt:lpwstr/>
  </property>
</Properties>
</file>